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svm" ContentType="image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handoutMasterIdLst>
    <p:handoutMasterId r:id="rId34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96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algn="r"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algn="r" hangingPunct="0">
              <a:defRPr sz="1400"/>
            </a:pPr>
            <a:fld id="{9C7DC683-EEBD-4012-933E-62A917F060A0}" type="slidenum">
              <a:t>‹#›</a:t>
            </a:fld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42341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C25AD22-C0A8-4CB3-A303-6086A397E9C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20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3884759" y="8685360"/>
            <a:ext cx="2971440" cy="45683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B100165C-EEBF-4CC2-96D4-1636E75B441F}" type="slidenum">
              <a:t>3</a:t>
            </a:fld>
            <a:endParaRPr lang="ru-RU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799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350A24-707F-4CBD-950F-29456A955A8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72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455670F-13BD-49AA-B811-CA5F2E13458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7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67B05F-5B1F-4CDA-AF3A-A8191FB770E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5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319736-17C0-4018-BE90-98FCE22C25F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5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1C3B26-1599-4115-8FA0-2E2F0A3612A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4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F5490F-9AAE-49E2-8681-29001FF02A2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28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8DA2E7-1DE8-4F10-8BD0-9778AD922AD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4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EC1B1A-8004-40EC-A30D-7D0AF04B716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9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FB6B56-616C-473B-9C38-F574BB1D52D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7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1D7C0-77A6-4F89-81EE-5C75B26EFD5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25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74BDC3-E182-4358-AD83-8D5616EB3A7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24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8C05D9-2B49-428E-A486-C8503606043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4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1D1F9C-2861-4932-81F4-A86CD23AD0E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B1FC3F-8F62-4843-BF70-FAB0A53E4D2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07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C13696B-C6F4-4D7F-A955-A13074A1EB42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F1B75C7-7008-4114-9FBD-AC7520C0B93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43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268876-CB52-434D-A171-9892E14A8B4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4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E1438D-A842-4A6E-9938-4C3509271FF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82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B9623-6E16-4307-B447-ACC3D086194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8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ECBBB7-8874-4685-BEED-7C2F5A2439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9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92235C-276D-4CC5-B51D-8E6C4755E1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2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F6006-EC1D-4690-BF1B-474988AC23A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07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E5CF40-91FB-4DF1-81E1-6DE22947FEA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9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A108E8-202A-439B-A88D-18809DC0EB5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9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AA7631-3031-42A0-9491-128B38909A5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74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007E38-BFD6-4A35-8100-B0EC20EC5CB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6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31F0AE-CC57-40D6-879F-277E9173A7E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72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086CCF0-4B42-450A-9A98-1DB6B783DAB9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A667A4-E5A5-4E46-B340-952C8517866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44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C9CA10-D222-4E7D-80C0-E1034CD49A4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F70000-C957-430D-8CDD-51B876BE0DA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8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A7C2F3-AEE9-41CA-B570-BD4366C7187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1B6A98-3B47-4C7E-8D2F-9F32EDB9A13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2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8F8EB6-5367-4303-84E0-E82DCCFFCE6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2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7CC042-E401-4A61-A4F4-D76F33431C75}" type="datetime1">
              <a:rPr lang="ru-RU" smtClean="0"/>
              <a:pPr lvl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B62DF5-89E6-4581-AC13-1B786EAF341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3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r="939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799" y="2130480"/>
            <a:ext cx="7772039" cy="1469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Для правки текста заголовка щелкните мышьюClick to edit Master 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D7CC042-E401-4A61-A4F4-D76F33431C75}" type="datetime1">
              <a:rPr lang="ru-RU"/>
              <a:pPr lvl="0"/>
              <a:t>2024/8/29</a:t>
            </a:fld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1AF3C284-98B8-4EE9-BD88-2629EAA178C7}" type="slidenum">
              <a:t>‹#›</a:t>
            </a:fld>
            <a:endParaRPr lang="ru-RU"/>
          </a:p>
        </p:txBody>
      </p:sp>
      <p:sp>
        <p:nvSpPr>
          <p:cNvPr id="7" name="Текст 6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en-US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r="939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Для правки текста заголовка щелкните мышьюClick to edit Master title style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1C13696B-C6F4-4D7F-A955-A13074A1EB42}" type="datetime1">
              <a:rPr lang="ru-RU"/>
              <a:pPr lvl="0"/>
              <a:t>2024/8/29</a:t>
            </a:fld>
            <a:endParaRPr lang="ru-RU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0125B05-1E5D-4F4F-BBE1-22380DAFCA0D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1pPr>
      <a:lvl2pPr lvl="1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2pPr>
      <a:lvl3pPr lvl="2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3pPr>
      <a:lvl4pPr lvl="3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4pPr>
      <a:lvl5pPr lvl="4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5pPr>
      <a:lvl6pPr lvl="5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6pPr>
      <a:lvl7pPr lvl="6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7pPr>
      <a:lvl8pPr lvl="7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SzPct val="45000"/>
        <a:buFont typeface="Arial" pitchFamily="32"/>
        <a:buChar char="•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l="43593" r="13648"/>
          <a:stretch>
            <a:fillRect/>
          </a:stretch>
        </p:blipFill>
        <p:spPr>
          <a:xfrm rot="5400000">
            <a:off x="3353220" y="1066500"/>
            <a:ext cx="2437920" cy="914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r="56242"/>
          <a:stretch>
            <a:fillRect/>
          </a:stretch>
        </p:blipFill>
        <p:spPr>
          <a:xfrm rot="5400000">
            <a:off x="2361600" y="-2363400"/>
            <a:ext cx="4419360" cy="9146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Для правки текста заголовка щелкните мышьюClick to edit Master title style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D086CCF0-4B42-450A-9A98-1DB6B783DAB9}" type="datetime1">
              <a:rPr lang="ru-RU"/>
              <a:pPr lvl="0"/>
              <a:t>2024/8/29</a:t>
            </a:fld>
            <a:endParaRPr lang="ru-RU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B1D9E2F-3E07-4177-9413-9381143278BE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1pPr>
      <a:lvl2pPr lvl="1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2pPr>
      <a:lvl3pPr lvl="2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3pPr>
      <a:lvl4pPr lvl="3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4pPr>
      <a:lvl5pPr lvl="4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5pPr>
      <a:lvl6pPr lvl="5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6pPr>
      <a:lvl7pPr lvl="6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7pPr>
      <a:lvl8pPr lvl="7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SzPct val="45000"/>
        <a:buFont typeface="Arial" pitchFamily="32"/>
        <a:buChar char="•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m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m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0880" y="228600"/>
            <a:ext cx="5257440" cy="28951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en-US" sz="5400" b="1"/>
              <a:t> Работа с одаренными детьми в условиях ФГОС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228600" y="3886200"/>
            <a:ext cx="3962160" cy="9903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ru-RU" sz="2000">
                <a:latin typeface="Calibri" pitchFamily="18"/>
              </a:rPr>
              <a:t>Презентацию подготовила Вдовкина И.В.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Одаренность - это системное, развивающееся в течение жизни качество психики, которое определяет возможность достижения человеком более высоких (необычных, незаурядных) результатов в одном или нескольких видах деятельности по сравнению с другими людьми.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Талант — определенные или выдающиеся способности, которые открываются с приобретением опыта, формируя навык (проявленная , явная одаренность)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Гениальность (от лат. genius — «дух») — высший уровень интеллектуального или творческого функционирования личности, который реально проявляется в выдающихся научных открытиях , философских концепциях, технических изобретениях, социальных преобразованиях, создании художественных произведений, имеющих отдалённые последствия, определяющих эпоху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роблемы обучения одаренных де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Проблемы обучения одаренных детей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Около 30% отчисленных из средних школ за неспособность к обучению, неуспеваемость и даже глупость составляют одарённые и сверходарённые дети (Матюшкин А.М.,Сиск Д.А., 1988)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В школах Великобритании при идентификации одарённых детей особое внимание уделяют неуспевающим школьникам и школьникам с проблемами в поведении, так как в этой группе детей процент одарённых оказывается наиболее высоким (Сергеева Н.И., 1990)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ринципы обучения одаренных де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229240" cy="11426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Принципы обучения одаренных детей</a:t>
            </a:r>
          </a:p>
        </p:txBody>
      </p:sp>
      <p:grpSp>
        <p:nvGrpSpPr>
          <p:cNvPr id="3" name="Group 95"/>
          <p:cNvGrpSpPr/>
          <p:nvPr/>
        </p:nvGrpSpPr>
        <p:grpSpPr>
          <a:xfrm>
            <a:off x="1143000" y="1711439"/>
            <a:ext cx="2163240" cy="3165121"/>
            <a:chOff x="1143000" y="1711439"/>
            <a:chExt cx="2163240" cy="3165121"/>
          </a:xfrm>
        </p:grpSpPr>
        <p:sp>
          <p:nvSpPr>
            <p:cNvPr id="4" name="AutoShape 52"/>
            <p:cNvSpPr/>
            <p:nvPr/>
          </p:nvSpPr>
          <p:spPr>
            <a:xfrm>
              <a:off x="1143000" y="2019240"/>
              <a:ext cx="2163240" cy="28573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5" name="AutoShape 53"/>
            <p:cNvSpPr/>
            <p:nvPr/>
          </p:nvSpPr>
          <p:spPr>
            <a:xfrm>
              <a:off x="1176480" y="2027160"/>
              <a:ext cx="2098440" cy="28033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3CA1E6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6" name="AutoShape 54"/>
            <p:cNvSpPr/>
            <p:nvPr/>
          </p:nvSpPr>
          <p:spPr>
            <a:xfrm>
              <a:off x="1193759" y="4091040"/>
              <a:ext cx="2069640" cy="7092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3CA1E6"/>
                </a:gs>
                <a:gs pos="100000">
                  <a:srgbClr val="9ACEF2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7" name="AutoShape 55"/>
            <p:cNvSpPr/>
            <p:nvPr/>
          </p:nvSpPr>
          <p:spPr>
            <a:xfrm>
              <a:off x="1193759" y="2049479"/>
              <a:ext cx="2069640" cy="7077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BEDFF6"/>
                </a:gs>
                <a:gs pos="100000">
                  <a:srgbClr val="3CA1E6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grpSp>
          <p:nvGrpSpPr>
            <p:cNvPr id="8" name="Group 58"/>
            <p:cNvGrpSpPr/>
            <p:nvPr/>
          </p:nvGrpSpPr>
          <p:grpSpPr>
            <a:xfrm>
              <a:off x="1887480" y="1711439"/>
              <a:ext cx="642600" cy="642600"/>
              <a:chOff x="1887480" y="1711439"/>
              <a:chExt cx="642600" cy="642600"/>
            </a:xfrm>
          </p:grpSpPr>
          <p:sp>
            <p:nvSpPr>
              <p:cNvPr id="9" name="Oval 59"/>
              <p:cNvSpPr/>
              <p:nvPr/>
            </p:nvSpPr>
            <p:spPr>
              <a:xfrm>
                <a:off x="1887480" y="1711439"/>
                <a:ext cx="642600" cy="642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  <a:prstDash val="solid"/>
              </a:ln>
            </p:spPr>
            <p:txBody>
              <a:bodyPr vert="horz" wrap="square" lIns="90000" tIns="45000" rIns="90000" bIns="45000" anchor="ctr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" name="Oval 60"/>
              <p:cNvSpPr/>
              <p:nvPr/>
            </p:nvSpPr>
            <p:spPr>
              <a:xfrm>
                <a:off x="1894319" y="1716119"/>
                <a:ext cx="621360" cy="622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636868"/>
                  </a:gs>
                  <a:gs pos="100000">
                    <a:srgbClr val="D6E1E2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1" name="Oval 61"/>
              <p:cNvSpPr/>
              <p:nvPr/>
            </p:nvSpPr>
            <p:spPr>
              <a:xfrm>
                <a:off x="1901880" y="1720080"/>
                <a:ext cx="606960" cy="60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D6E1E2"/>
                  </a:gs>
                  <a:gs pos="100000">
                    <a:srgbClr val="F0F4F4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2" name="Oval 62"/>
              <p:cNvSpPr/>
              <p:nvPr/>
            </p:nvSpPr>
            <p:spPr>
              <a:xfrm>
                <a:off x="1908719" y="1725839"/>
                <a:ext cx="577080" cy="5666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A9B2B3"/>
                  </a:gs>
                  <a:gs pos="100000">
                    <a:srgbClr val="D6E1E2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3" name="Oval 63"/>
              <p:cNvSpPr/>
              <p:nvPr/>
            </p:nvSpPr>
            <p:spPr>
              <a:xfrm>
                <a:off x="1942560" y="1741320"/>
                <a:ext cx="512640" cy="4608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6E1E2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14" name="Text Box 64"/>
            <p:cNvSpPr/>
            <p:nvPr/>
          </p:nvSpPr>
          <p:spPr>
            <a:xfrm>
              <a:off x="2027519" y="1803240"/>
              <a:ext cx="349920" cy="456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24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1</a:t>
              </a:r>
            </a:p>
          </p:txBody>
        </p:sp>
        <p:sp>
          <p:nvSpPr>
            <p:cNvPr id="15" name="Text Box 65"/>
            <p:cNvSpPr/>
            <p:nvPr/>
          </p:nvSpPr>
          <p:spPr>
            <a:xfrm>
              <a:off x="1219320" y="2473200"/>
              <a:ext cx="2057039" cy="1187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1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Принцип развивающего и воспитывающего обучения</a:t>
              </a:r>
            </a:p>
          </p:txBody>
        </p:sp>
      </p:grpSp>
      <p:grpSp>
        <p:nvGrpSpPr>
          <p:cNvPr id="16" name="Group 96"/>
          <p:cNvGrpSpPr/>
          <p:nvPr/>
        </p:nvGrpSpPr>
        <p:grpSpPr>
          <a:xfrm>
            <a:off x="3505319" y="1711439"/>
            <a:ext cx="2163240" cy="3165121"/>
            <a:chOff x="3505319" y="1711439"/>
            <a:chExt cx="2163240" cy="3165121"/>
          </a:xfrm>
        </p:grpSpPr>
        <p:sp>
          <p:nvSpPr>
            <p:cNvPr id="17" name="AutoShape 67"/>
            <p:cNvSpPr/>
            <p:nvPr/>
          </p:nvSpPr>
          <p:spPr>
            <a:xfrm>
              <a:off x="3505319" y="2019240"/>
              <a:ext cx="2163240" cy="28573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66AF35"/>
                </a:gs>
                <a:gs pos="100000">
                  <a:srgbClr val="588D3D"/>
                </a:gs>
              </a:gsLst>
              <a:lin ang="27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8" name="AutoShape 68"/>
            <p:cNvSpPr/>
            <p:nvPr/>
          </p:nvSpPr>
          <p:spPr>
            <a:xfrm>
              <a:off x="3538440" y="2027160"/>
              <a:ext cx="2098440" cy="28033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99D844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9" name="AutoShape 69"/>
            <p:cNvSpPr/>
            <p:nvPr/>
          </p:nvSpPr>
          <p:spPr>
            <a:xfrm>
              <a:off x="3556080" y="4091040"/>
              <a:ext cx="2069640" cy="7092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99D844"/>
                </a:gs>
                <a:gs pos="100000">
                  <a:srgbClr val="C7E999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0" name="AutoShape 70"/>
            <p:cNvSpPr/>
            <p:nvPr/>
          </p:nvSpPr>
          <p:spPr>
            <a:xfrm>
              <a:off x="3556080" y="2049479"/>
              <a:ext cx="2069640" cy="7077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DCF1C0"/>
                </a:gs>
                <a:gs pos="100000">
                  <a:srgbClr val="99D844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1" name="Oval 71"/>
            <p:cNvSpPr/>
            <p:nvPr/>
          </p:nvSpPr>
          <p:spPr>
            <a:xfrm>
              <a:off x="4249800" y="1711439"/>
              <a:ext cx="642600" cy="6426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33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="ctr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2" name="Oval 72"/>
            <p:cNvSpPr/>
            <p:nvPr/>
          </p:nvSpPr>
          <p:spPr>
            <a:xfrm>
              <a:off x="4255920" y="1716119"/>
              <a:ext cx="622080" cy="622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gradFill>
              <a:gsLst>
                <a:gs pos="0">
                  <a:srgbClr val="636868"/>
                </a:gs>
                <a:gs pos="100000">
                  <a:srgbClr val="D6E1E2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eaVert" wrap="none" lIns="90000" tIns="45000" rIns="90000" bIns="45000" anchor="b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3" name="Oval 73"/>
            <p:cNvSpPr/>
            <p:nvPr/>
          </p:nvSpPr>
          <p:spPr>
            <a:xfrm>
              <a:off x="4264200" y="1719360"/>
              <a:ext cx="607680" cy="6076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gradFill>
              <a:gsLst>
                <a:gs pos="0">
                  <a:srgbClr val="D6E1E2"/>
                </a:gs>
                <a:gs pos="100000">
                  <a:srgbClr val="F0F4F4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eaVert" wrap="none" lIns="90000" tIns="45000" rIns="90000" bIns="45000" anchor="b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4" name="Oval 74"/>
            <p:cNvSpPr/>
            <p:nvPr/>
          </p:nvSpPr>
          <p:spPr>
            <a:xfrm>
              <a:off x="4270320" y="1725480"/>
              <a:ext cx="577440" cy="5662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gradFill>
              <a:gsLst>
                <a:gs pos="0">
                  <a:srgbClr val="A9B2B3"/>
                </a:gs>
                <a:gs pos="100000">
                  <a:srgbClr val="D6E1E2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eaVert" wrap="none" lIns="90000" tIns="45000" rIns="90000" bIns="45000" anchor="b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5" name="Oval 75"/>
            <p:cNvSpPr/>
            <p:nvPr/>
          </p:nvSpPr>
          <p:spPr>
            <a:xfrm>
              <a:off x="4305240" y="1741320"/>
              <a:ext cx="512279" cy="460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eaVert" wrap="none" lIns="90000" tIns="45000" rIns="90000" bIns="45000" anchor="b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6" name="Text Box 76"/>
            <p:cNvSpPr/>
            <p:nvPr/>
          </p:nvSpPr>
          <p:spPr>
            <a:xfrm>
              <a:off x="4389480" y="1803240"/>
              <a:ext cx="349920" cy="456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24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2</a:t>
              </a:r>
            </a:p>
          </p:txBody>
        </p:sp>
        <p:sp>
          <p:nvSpPr>
            <p:cNvPr id="27" name="Text Box 77"/>
            <p:cNvSpPr/>
            <p:nvPr/>
          </p:nvSpPr>
          <p:spPr>
            <a:xfrm>
              <a:off x="3581279" y="2473200"/>
              <a:ext cx="2057039" cy="13071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600" b="1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Принцип индивидуализации и дифференциации обучения</a:t>
              </a:r>
            </a:p>
          </p:txBody>
        </p:sp>
      </p:grpSp>
      <p:grpSp>
        <p:nvGrpSpPr>
          <p:cNvPr id="28" name="Group 97"/>
          <p:cNvGrpSpPr/>
          <p:nvPr/>
        </p:nvGrpSpPr>
        <p:grpSpPr>
          <a:xfrm>
            <a:off x="5867279" y="1711439"/>
            <a:ext cx="2163240" cy="3165121"/>
            <a:chOff x="5867279" y="1711439"/>
            <a:chExt cx="2163240" cy="3165121"/>
          </a:xfrm>
        </p:grpSpPr>
        <p:sp>
          <p:nvSpPr>
            <p:cNvPr id="29" name="AutoShape 81"/>
            <p:cNvSpPr/>
            <p:nvPr/>
          </p:nvSpPr>
          <p:spPr>
            <a:xfrm>
              <a:off x="5867279" y="2019240"/>
              <a:ext cx="2163240" cy="28573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C16237"/>
                </a:gs>
                <a:gs pos="100000">
                  <a:srgbClr val="AB4E47"/>
                </a:gs>
              </a:gsLst>
              <a:lin ang="27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0" name="AutoShape 82"/>
            <p:cNvSpPr/>
            <p:nvPr/>
          </p:nvSpPr>
          <p:spPr>
            <a:xfrm>
              <a:off x="5900760" y="2027160"/>
              <a:ext cx="2098440" cy="28033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E98B65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1" name="AutoShape 83"/>
            <p:cNvSpPr/>
            <p:nvPr/>
          </p:nvSpPr>
          <p:spPr>
            <a:xfrm>
              <a:off x="5918040" y="4091040"/>
              <a:ext cx="2069640" cy="7092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E98B65"/>
                </a:gs>
                <a:gs pos="100000">
                  <a:srgbClr val="F2BCA6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32" name="AutoShape 84"/>
            <p:cNvSpPr/>
            <p:nvPr/>
          </p:nvSpPr>
          <p:spPr>
            <a:xfrm>
              <a:off x="5918040" y="2049479"/>
              <a:ext cx="2069640" cy="7077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F7D8CB"/>
                </a:gs>
                <a:gs pos="100000">
                  <a:srgbClr val="E98B65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grpSp>
          <p:nvGrpSpPr>
            <p:cNvPr id="33" name="Group 85"/>
            <p:cNvGrpSpPr/>
            <p:nvPr/>
          </p:nvGrpSpPr>
          <p:grpSpPr>
            <a:xfrm>
              <a:off x="6611760" y="1711439"/>
              <a:ext cx="642600" cy="642600"/>
              <a:chOff x="6611760" y="1711439"/>
              <a:chExt cx="642600" cy="642600"/>
            </a:xfrm>
          </p:grpSpPr>
          <p:sp>
            <p:nvSpPr>
              <p:cNvPr id="34" name="Oval 86"/>
              <p:cNvSpPr/>
              <p:nvPr/>
            </p:nvSpPr>
            <p:spPr>
              <a:xfrm>
                <a:off x="6611760" y="1711439"/>
                <a:ext cx="642600" cy="642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  <a:prstDash val="solid"/>
              </a:ln>
            </p:spPr>
            <p:txBody>
              <a:bodyPr vert="horz" wrap="square" lIns="90000" tIns="45000" rIns="90000" bIns="45000" anchor="ctr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5" name="Oval 87"/>
              <p:cNvSpPr/>
              <p:nvPr/>
            </p:nvSpPr>
            <p:spPr>
              <a:xfrm>
                <a:off x="6618599" y="1716119"/>
                <a:ext cx="621360" cy="622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636868"/>
                  </a:gs>
                  <a:gs pos="100000">
                    <a:srgbClr val="D6E1E2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6" name="Oval 88"/>
              <p:cNvSpPr/>
              <p:nvPr/>
            </p:nvSpPr>
            <p:spPr>
              <a:xfrm>
                <a:off x="6626520" y="1720080"/>
                <a:ext cx="606960" cy="60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D6E1E2"/>
                  </a:gs>
                  <a:gs pos="100000">
                    <a:srgbClr val="F0F4F4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7" name="Oval 89"/>
              <p:cNvSpPr/>
              <p:nvPr/>
            </p:nvSpPr>
            <p:spPr>
              <a:xfrm>
                <a:off x="6632999" y="1725839"/>
                <a:ext cx="577080" cy="5666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A9B2B3"/>
                  </a:gs>
                  <a:gs pos="100000">
                    <a:srgbClr val="D6E1E2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8" name="Oval 90"/>
              <p:cNvSpPr/>
              <p:nvPr/>
            </p:nvSpPr>
            <p:spPr>
              <a:xfrm>
                <a:off x="6666840" y="1741320"/>
                <a:ext cx="512640" cy="4608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6E1E2"/>
                  </a:gs>
                </a:gsLst>
                <a:lin ang="54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39" name="Text Box 91"/>
            <p:cNvSpPr/>
            <p:nvPr/>
          </p:nvSpPr>
          <p:spPr>
            <a:xfrm>
              <a:off x="6751800" y="1803240"/>
              <a:ext cx="349920" cy="456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24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3</a:t>
              </a:r>
            </a:p>
          </p:txBody>
        </p:sp>
        <p:sp>
          <p:nvSpPr>
            <p:cNvPr id="40" name="Text Box 92"/>
            <p:cNvSpPr/>
            <p:nvPr/>
          </p:nvSpPr>
          <p:spPr>
            <a:xfrm>
              <a:off x="5943600" y="2473200"/>
              <a:ext cx="2057039" cy="8204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600" b="1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Принцип учета возрастных особенностей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457200" y="1066680"/>
            <a:ext cx="8229240" cy="505908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Статистика гласит, что 10 % детей одарены от природы, а 80% обладают определенными способностями, которые могут развиться при определенных ситуациях, при определенных методах работы педагога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57800" y="3733920"/>
            <a:ext cx="3428639" cy="281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86000" y="4114800"/>
            <a:ext cx="2666520" cy="190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/>
              <a:t>Современные педагогические технологии в работе с одаренными детьми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ИКТ – технологии;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технология проектной деятельности;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игровые технологии;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развивающее обучение;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развитие критического мышления;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технология проблемного обучения;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технология разноуровневого обучения;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технология исследовательской деятельности;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технология коллективной творческой деятельности;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здоровьесберегающие технологии;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технология коммуникативного обучения иноязычной культуре;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личностно-ориентированное развивающее обучение;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технология саморазвивающего обучения.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Требования к личности учителя, работающего с одаренными деть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/>
              <a:t>Требования к личности учителя, работающего с одаренными детьми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талантливым, готовым к экспериментальной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и творческой деятельности;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профессионально грамотным;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интеллигентным, нравственным и эрудированным;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владеть современными педагогическими  технологиями;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иметь позитивную Я – концепцию, быть целеустремленным, настойчивым, эмоционально стабильным;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умелым организатором учебно-воспитательного процесса, психологом.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 idx="4294967295"/>
          </p:nvPr>
        </p:nvSpPr>
        <p:spPr>
          <a:xfrm>
            <a:off x="2209680" y="0"/>
            <a:ext cx="6933960" cy="11426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grpSp>
        <p:nvGrpSpPr>
          <p:cNvPr id="3" name="Group 23"/>
          <p:cNvGrpSpPr/>
          <p:nvPr/>
        </p:nvGrpSpPr>
        <p:grpSpPr>
          <a:xfrm>
            <a:off x="2438280" y="1447919"/>
            <a:ext cx="6476760" cy="4390560"/>
            <a:chOff x="2438280" y="1447919"/>
            <a:chExt cx="6476760" cy="4390560"/>
          </a:xfrm>
        </p:grpSpPr>
        <p:sp>
          <p:nvSpPr>
            <p:cNvPr id="4" name="AutoShape 3"/>
            <p:cNvSpPr/>
            <p:nvPr/>
          </p:nvSpPr>
          <p:spPr>
            <a:xfrm>
              <a:off x="6629400" y="2895479"/>
              <a:ext cx="2285640" cy="29430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2700000"/>
            </a:gradFill>
            <a:ln w="38160">
              <a:solidFill>
                <a:srgbClr val="FFFFFF"/>
              </a:solidFill>
              <a:prstDash val="solid"/>
              <a:round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5" name="Text Box 4"/>
            <p:cNvSpPr/>
            <p:nvPr/>
          </p:nvSpPr>
          <p:spPr>
            <a:xfrm>
              <a:off x="6781680" y="3367080"/>
              <a:ext cx="2057039" cy="2010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1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Ученик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премия;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 • ценный подарок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• доска почета;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 • грамота;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• благодарность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2438280" y="2743199"/>
              <a:ext cx="2285640" cy="297144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2700000"/>
            </a:gradFill>
            <a:ln w="38160">
              <a:solidFill>
                <a:srgbClr val="FFFFFF"/>
              </a:solidFill>
              <a:prstDash val="solid"/>
              <a:round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7" name="Text Box 7"/>
            <p:cNvSpPr/>
            <p:nvPr/>
          </p:nvSpPr>
          <p:spPr>
            <a:xfrm>
              <a:off x="2457360" y="3371760"/>
              <a:ext cx="2037959" cy="228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1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Учитель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премия;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 • стимулирующие выплаты;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 • заработная плата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1800" b="0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• благодарность;</a:t>
              </a:r>
            </a:p>
          </p:txBody>
        </p:sp>
        <p:sp>
          <p:nvSpPr>
            <p:cNvPr id="8" name="AutoShape 10"/>
            <p:cNvSpPr/>
            <p:nvPr/>
          </p:nvSpPr>
          <p:spPr>
            <a:xfrm>
              <a:off x="4441680" y="3071880"/>
              <a:ext cx="909359" cy="124415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4441680" y="3075120"/>
              <a:ext cx="902880" cy="1240920"/>
            </a:xfrm>
            <a:custGeom>
              <a:avLst/>
              <a:gdLst>
                <a:gd name="f0" fmla="val 0"/>
                <a:gd name="f1" fmla="val 580"/>
                <a:gd name="f2" fmla="val 798"/>
                <a:gd name="f3" fmla="val 578"/>
                <a:gd name="f4" fmla="val 90"/>
                <a:gd name="f5" fmla="val 568"/>
                <a:gd name="f6" fmla="val 174"/>
                <a:gd name="f7" fmla="val 552"/>
                <a:gd name="f8" fmla="val 252"/>
                <a:gd name="f9" fmla="val 526"/>
                <a:gd name="f10" fmla="val 324"/>
                <a:gd name="f11" fmla="val 494"/>
                <a:gd name="f12" fmla="val 390"/>
                <a:gd name="f13" fmla="val 452"/>
                <a:gd name="f14" fmla="val 450"/>
                <a:gd name="f15" fmla="val 402"/>
                <a:gd name="f16" fmla="val 508"/>
                <a:gd name="f17" fmla="val 342"/>
                <a:gd name="f18" fmla="val 560"/>
                <a:gd name="f19" fmla="val 270"/>
                <a:gd name="f20" fmla="val 610"/>
                <a:gd name="f21" fmla="val 188"/>
                <a:gd name="f22" fmla="val 656"/>
                <a:gd name="f23" fmla="val 514"/>
                <a:gd name="f24" fmla="val 230"/>
                <a:gd name="f25" fmla="val 372"/>
                <a:gd name="f26" fmla="val 224"/>
                <a:gd name="f27" fmla="val 368"/>
                <a:gd name="f28" fmla="val 264"/>
                <a:gd name="f29" fmla="val 356"/>
                <a:gd name="f30" fmla="val 306"/>
                <a:gd name="f31" fmla="val 336"/>
                <a:gd name="f32" fmla="val 348"/>
                <a:gd name="f33" fmla="val 310"/>
                <a:gd name="f34" fmla="val 392"/>
                <a:gd name="f35" fmla="val 280"/>
                <a:gd name="f36" fmla="val 432"/>
                <a:gd name="f37" fmla="val 246"/>
                <a:gd name="f38" fmla="val 472"/>
                <a:gd name="f39" fmla="val 208"/>
                <a:gd name="f40" fmla="val 506"/>
                <a:gd name="f41" fmla="val 166"/>
                <a:gd name="f42" fmla="val 536"/>
                <a:gd name="f43" fmla="val 124"/>
                <a:gd name="f44" fmla="val 558"/>
                <a:gd name="f45" fmla="val 82"/>
                <a:gd name="f46" fmla="val 574"/>
                <a:gd name="f47" fmla="val 4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80" h="798">
                  <a:moveTo>
                    <a:pt x="f1" y="f0"/>
                  </a:moveTo>
                  <a:lnTo>
                    <a:pt x="f3" y="f4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1" y="f2"/>
                  </a:lnTo>
                  <a:lnTo>
                    <a:pt x="f0" y="f23"/>
                  </a:lnTo>
                  <a:lnTo>
                    <a:pt x="f21" y="f24"/>
                  </a:lnTo>
                  <a:lnTo>
                    <a:pt x="f21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3" y="f0"/>
                  </a:lnTo>
                  <a:lnTo>
                    <a:pt x="f1" y="f0"/>
                  </a:lnTo>
                  <a:close/>
                </a:path>
              </a:pathLst>
            </a:custGeom>
            <a:gradFill>
              <a:gsLst>
                <a:gs pos="0">
                  <a:srgbClr val="0099CC"/>
                </a:gs>
                <a:gs pos="100000">
                  <a:srgbClr val="ADDEEE"/>
                </a:gs>
              </a:gsLst>
              <a:lin ang="0"/>
            </a:gra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0" name="AutoShape 12"/>
            <p:cNvSpPr/>
            <p:nvPr/>
          </p:nvSpPr>
          <p:spPr>
            <a:xfrm flipH="1">
              <a:off x="7391520" y="3124079"/>
              <a:ext cx="909359" cy="124415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1" name="Freeform 13"/>
            <p:cNvSpPr/>
            <p:nvPr/>
          </p:nvSpPr>
          <p:spPr>
            <a:xfrm flipH="1">
              <a:off x="5942160" y="3075120"/>
              <a:ext cx="902880" cy="1240920"/>
            </a:xfrm>
            <a:custGeom>
              <a:avLst/>
              <a:gdLst>
                <a:gd name="f0" fmla="val 0"/>
                <a:gd name="f1" fmla="val 580"/>
                <a:gd name="f2" fmla="val 798"/>
                <a:gd name="f3" fmla="val 578"/>
                <a:gd name="f4" fmla="val 90"/>
                <a:gd name="f5" fmla="val 568"/>
                <a:gd name="f6" fmla="val 174"/>
                <a:gd name="f7" fmla="val 552"/>
                <a:gd name="f8" fmla="val 252"/>
                <a:gd name="f9" fmla="val 526"/>
                <a:gd name="f10" fmla="val 324"/>
                <a:gd name="f11" fmla="val 494"/>
                <a:gd name="f12" fmla="val 390"/>
                <a:gd name="f13" fmla="val 452"/>
                <a:gd name="f14" fmla="val 450"/>
                <a:gd name="f15" fmla="val 402"/>
                <a:gd name="f16" fmla="val 508"/>
                <a:gd name="f17" fmla="val 342"/>
                <a:gd name="f18" fmla="val 560"/>
                <a:gd name="f19" fmla="val 270"/>
                <a:gd name="f20" fmla="val 610"/>
                <a:gd name="f21" fmla="val 188"/>
                <a:gd name="f22" fmla="val 656"/>
                <a:gd name="f23" fmla="val 514"/>
                <a:gd name="f24" fmla="val 230"/>
                <a:gd name="f25" fmla="val 372"/>
                <a:gd name="f26" fmla="val 224"/>
                <a:gd name="f27" fmla="val 368"/>
                <a:gd name="f28" fmla="val 264"/>
                <a:gd name="f29" fmla="val 356"/>
                <a:gd name="f30" fmla="val 306"/>
                <a:gd name="f31" fmla="val 336"/>
                <a:gd name="f32" fmla="val 348"/>
                <a:gd name="f33" fmla="val 310"/>
                <a:gd name="f34" fmla="val 392"/>
                <a:gd name="f35" fmla="val 280"/>
                <a:gd name="f36" fmla="val 432"/>
                <a:gd name="f37" fmla="val 246"/>
                <a:gd name="f38" fmla="val 472"/>
                <a:gd name="f39" fmla="val 208"/>
                <a:gd name="f40" fmla="val 506"/>
                <a:gd name="f41" fmla="val 166"/>
                <a:gd name="f42" fmla="val 536"/>
                <a:gd name="f43" fmla="val 124"/>
                <a:gd name="f44" fmla="val 558"/>
                <a:gd name="f45" fmla="val 82"/>
                <a:gd name="f46" fmla="val 574"/>
                <a:gd name="f47" fmla="val 4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80" h="798">
                  <a:moveTo>
                    <a:pt x="f1" y="f0"/>
                  </a:moveTo>
                  <a:lnTo>
                    <a:pt x="f3" y="f4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1" y="f2"/>
                  </a:lnTo>
                  <a:lnTo>
                    <a:pt x="f0" y="f23"/>
                  </a:lnTo>
                  <a:lnTo>
                    <a:pt x="f21" y="f24"/>
                  </a:lnTo>
                  <a:lnTo>
                    <a:pt x="f21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3" y="f0"/>
                  </a:lnTo>
                  <a:lnTo>
                    <a:pt x="f1" y="f0"/>
                  </a:lnTo>
                  <a:close/>
                </a:path>
              </a:pathLst>
            </a:custGeom>
            <a:gradFill>
              <a:gsLst>
                <a:gs pos="0">
                  <a:srgbClr val="FFCC99"/>
                </a:gs>
                <a:gs pos="100000">
                  <a:srgbClr val="FFEEDE"/>
                </a:gs>
              </a:gsLst>
              <a:lin ang="0"/>
            </a:gradFill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grpSp>
          <p:nvGrpSpPr>
            <p:cNvPr id="12" name="Group 14"/>
            <p:cNvGrpSpPr/>
            <p:nvPr/>
          </p:nvGrpSpPr>
          <p:grpSpPr>
            <a:xfrm>
              <a:off x="4160880" y="1447919"/>
              <a:ext cx="2998438" cy="1601281"/>
              <a:chOff x="4160880" y="1447919"/>
              <a:chExt cx="2998438" cy="1601281"/>
            </a:xfrm>
          </p:grpSpPr>
          <p:grpSp>
            <p:nvGrpSpPr>
              <p:cNvPr id="13" name="Group 15"/>
              <p:cNvGrpSpPr/>
              <p:nvPr/>
            </p:nvGrpSpPr>
            <p:grpSpPr>
              <a:xfrm>
                <a:off x="4160880" y="1590840"/>
                <a:ext cx="2998438" cy="1458360"/>
                <a:chOff x="4160880" y="1590840"/>
                <a:chExt cx="2998438" cy="1458360"/>
              </a:xfrm>
            </p:grpSpPr>
            <p:sp>
              <p:nvSpPr>
                <p:cNvPr id="14" name="Oval 16"/>
                <p:cNvSpPr/>
                <p:nvPr/>
              </p:nvSpPr>
              <p:spPr>
                <a:xfrm>
                  <a:off x="4193639" y="1637280"/>
                  <a:ext cx="2965679" cy="14119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gradFill>
                  <a:gsLst>
                    <a:gs pos="0">
                      <a:srgbClr val="004081"/>
                    </a:gs>
                    <a:gs pos="100000">
                      <a:srgbClr val="0066CC"/>
                    </a:gs>
                  </a:gsLst>
                  <a:lin ang="2700000"/>
                </a:gradFill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15" name="Oval 17"/>
                <p:cNvSpPr/>
                <p:nvPr/>
              </p:nvSpPr>
              <p:spPr>
                <a:xfrm>
                  <a:off x="4160880" y="1590840"/>
                  <a:ext cx="2965679" cy="14119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gradFill>
                  <a:gsLst>
                    <a:gs pos="0">
                      <a:srgbClr val="9AC6F2"/>
                    </a:gs>
                    <a:gs pos="100000">
                      <a:srgbClr val="1D80E3"/>
                    </a:gs>
                  </a:gsLst>
                  <a:lin ang="2700000"/>
                </a:gradFill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16" name="Oval 18"/>
              <p:cNvSpPr/>
              <p:nvPr/>
            </p:nvSpPr>
            <p:spPr>
              <a:xfrm>
                <a:off x="4302000" y="1447919"/>
                <a:ext cx="2684160" cy="1341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7" name="Oval 19"/>
              <p:cNvSpPr/>
              <p:nvPr/>
            </p:nvSpPr>
            <p:spPr>
              <a:xfrm>
                <a:off x="4336920" y="1455839"/>
                <a:ext cx="2619000" cy="13078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FFCC00"/>
                  </a:gs>
                  <a:gs pos="100000">
                    <a:srgbClr val="FFEDA5"/>
                  </a:gs>
                </a:gsLst>
                <a:lin ang="27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8" name="Oval 20"/>
              <p:cNvSpPr/>
              <p:nvPr/>
            </p:nvSpPr>
            <p:spPr>
              <a:xfrm>
                <a:off x="4363920" y="1468440"/>
                <a:ext cx="2491920" cy="1221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CAA100"/>
                  </a:gs>
                  <a:gs pos="100000">
                    <a:srgbClr val="FFCC00"/>
                  </a:gs>
                </a:gsLst>
                <a:lin ang="27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9" name="Oval 21"/>
              <p:cNvSpPr/>
              <p:nvPr/>
            </p:nvSpPr>
            <p:spPr>
              <a:xfrm>
                <a:off x="4495680" y="1495439"/>
                <a:ext cx="2193480" cy="9903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FFCC00"/>
                  </a:gs>
                </a:gsLst>
                <a:lin ang="2700000"/>
              </a:gradFill>
              <a:ln>
                <a:noFill/>
                <a:prstDash val="solid"/>
              </a:ln>
            </p:spPr>
            <p:txBody>
              <a:bodyPr vert="eaVert" wrap="none" lIns="90000" tIns="45000" rIns="90000" bIns="45000" anchor="b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20" name="Text Box 22"/>
            <p:cNvSpPr/>
            <p:nvPr/>
          </p:nvSpPr>
          <p:spPr>
            <a:xfrm>
              <a:off x="4472640" y="1647720"/>
              <a:ext cx="2340360" cy="395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ru-RU" sz="2000" b="1" i="0" u="none" strike="noStrike" kern="1200" spc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angal" pitchFamily="2"/>
                </a:rPr>
                <a:t>Стимулирование</a:t>
              </a:r>
            </a:p>
          </p:txBody>
        </p:sp>
      </p:grpSp>
      <p:pic>
        <p:nvPicPr>
          <p:cNvPr id="21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228600"/>
            <a:ext cx="2895120" cy="297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77760" y="228600"/>
            <a:ext cx="966240" cy="121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2680" y="152280"/>
            <a:ext cx="1828440" cy="121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Ресурсы работы с одаренными деть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Ресурсы работы с одаренными детьми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Проектная деятельность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Конкурсы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Научное общество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Профильные классы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Подготовка к олимпиадам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Факультативы, элективы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Внеурочная деятельность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Предметные недели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Семья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Степень участия в школьном этапе ВсОШ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Степень участия в школьном этапе ВсОШ</a:t>
            </a:r>
            <a:br>
              <a:rPr lang="en-US" b="1"/>
            </a:br>
            <a:endParaRPr lang="en-US" b="1"/>
          </a:p>
        </p:txBody>
      </p:sp>
      <p:pic>
        <p:nvPicPr>
          <p:cNvPr id="3" name="Содержимо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8228880" cy="92843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В современном Российском обществе возрастает потребность в людях неординарно мыслящих, творческих, активных, способных нестандартно решать задачи и формулировать новые перспективные цели. Работа с одаренными детьми актуальна для государства, поэтому миссия государства заключается в поддержке одаренных детей.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Муниципальный этап ВсоШ&#10;(победители и призеры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Муниципальный этап ВсоШ</a:t>
            </a:r>
            <a:br>
              <a:rPr lang="en-US" b="1"/>
            </a:br>
            <a:r>
              <a:rPr lang="en-US" b="1"/>
              <a:t>(победители и призеры)</a:t>
            </a:r>
          </a:p>
        </p:txBody>
      </p:sp>
      <p:pic>
        <p:nvPicPr>
          <p:cNvPr id="3" name="Содержимо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8228880" cy="4479840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400" b="1"/>
              <a:t>Научно-исследовательская деятельность</a:t>
            </a:r>
            <a:br>
              <a:rPr lang="en-US" sz="2400" b="1"/>
            </a:br>
            <a:r>
              <a:rPr lang="en-US" sz="2400" b="1"/>
              <a:t>16 Региональные Менделеевские чтения -  Орлов Андрей – 1 место (учителя – Немченко Н.А., Савелова Н.Г.)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52880" y="2454119"/>
            <a:ext cx="3657240" cy="36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9640" y="4038479"/>
            <a:ext cx="3651120" cy="266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9480" y="1447919"/>
            <a:ext cx="4112640" cy="274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240" cy="19807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b="1"/>
              <a:t>Научно-исследовательская деятельность:</a:t>
            </a:r>
            <a:br>
              <a:rPr lang="en-US" sz="2800" b="1"/>
            </a:br>
            <a:r>
              <a:rPr lang="en-US" sz="2800" b="1"/>
              <a:t>НПК «Пытливые умы»</a:t>
            </a:r>
            <a:br>
              <a:rPr lang="en-US" sz="2800" b="1"/>
            </a:br>
            <a:r>
              <a:rPr lang="en-US" sz="2800" b="1"/>
              <a:t>Пахомов Георгий 5 «а» – участник (Калита Ю.В.)</a:t>
            </a:r>
            <a:br>
              <a:rPr lang="en-US" sz="2800" b="1"/>
            </a:br>
            <a:r>
              <a:rPr lang="en-US" sz="2800" b="1"/>
              <a:t>Сидорова Полина 10-  «б»  ( Лебезова Е.П.) –специальная грамота «За пропаганду творчества писателя-земляка А.Дементьева»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8800" y="2362320"/>
            <a:ext cx="4952520" cy="376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200" b="1"/>
              <a:t>Городской конкурс чтецов «Была война…»</a:t>
            </a:r>
            <a:br>
              <a:rPr lang="en-US" sz="3200" b="1"/>
            </a:br>
            <a:r>
              <a:rPr lang="en-US" sz="3200" b="1"/>
              <a:t>Жарков Ян – 10 «б» - Лауреат второй степени</a:t>
            </a:r>
            <a:br>
              <a:rPr lang="en-US" sz="3200" b="1"/>
            </a:br>
            <a:r>
              <a:rPr lang="en-US" sz="3200" b="1"/>
              <a:t>(Лебезова Е.П.)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00200" y="1600200"/>
            <a:ext cx="5562360" cy="4952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400" b="1"/>
              <a:t>Предметные недели – одна из форм организации внеклассной работы, направленной на раскрытие творческого потенциала учащихся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523880"/>
            <a:ext cx="1980720" cy="168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280" y="2971800"/>
            <a:ext cx="2630880" cy="25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362320" y="4038479"/>
            <a:ext cx="3809520" cy="20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666880" y="1752479"/>
            <a:ext cx="2171520" cy="19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562720" y="1676519"/>
            <a:ext cx="3276359" cy="373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Онлайн-конкурсы и олимпиа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Онлайн-конкурсы и олимпиады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endParaRPr lang="ru-RU">
              <a:latin typeface="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Отряд Юнарм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Отряд Юнармии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1066680"/>
            <a:ext cx="2437920" cy="261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8600" y="3657600"/>
            <a:ext cx="2742840" cy="259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15000" y="1600200"/>
            <a:ext cx="3139559" cy="281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43600" y="4419720"/>
            <a:ext cx="2971440" cy="21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514600" y="1600200"/>
            <a:ext cx="3200040" cy="45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9480" y="304920"/>
            <a:ext cx="7848360" cy="574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Заключение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Работа педагога с одаренными детьми – это сложный и никогда не прекращающийся процесс. Он требует от учителя личностного роста, хороших, постоянно обновляемых знаний, а также тесного сотрудничества с психологами.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роект решения педсов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Проект решения педсовета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1.Проводить психолого- педагогический мониторинг  учащихся в ходе учебно-воспитательного процесса 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2.Создать максимально благоприятные условия для интеллектуального  развития одаренных детей, как в учебном процессе, так и во внеурочное время.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3.Создать условия одаренным детям для реализации их творческих способностей в процессе научно-исследовательской и поисковой деятельности.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4.Стимулировать творческую деятельность одаренных детей.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5.В каждом классе выявить мнение родителей  о склонностях, области наибольшей успешности и круге интересов их ребенка.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6.Оказывать квалифицированную психолого-педагогическую помощь родителям одаренных детей.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7.Оказывать содействие и поощрять классных руководителей и учителей-предметников, систематически работающих с одаренными и талантливыми детьми.</a:t>
            </a:r>
          </a:p>
          <a:p>
            <a:pPr marL="0" lvl="0" indent="0">
              <a:spcBef>
                <a:spcPts val="638"/>
              </a:spcBef>
              <a:buNone/>
            </a:pPr>
            <a:r>
              <a:rPr lang="ru-RU" b="1">
                <a:latin typeface="Calibri" pitchFamily="18"/>
              </a:rPr>
              <a:t/>
            </a:r>
            <a:br>
              <a:rPr lang="ru-RU" b="1">
                <a:latin typeface="Calibri" pitchFamily="18"/>
              </a:rPr>
            </a:br>
            <a:endParaRPr lang="ru-RU" b="1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200" b="1"/>
              <a:t>Нормативно – правовая база организации работы с одаренными детьми в условиях реализации ФГОС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Закон Российской Федерации № 273-ФЗ «Об образовании»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Указ Президента РФ № 761 «О Национальной стратегии действий в интересах детей» на 2012-2017г от 01.06.2012 Концепция модернизации образования ФГОС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Национальная образовательная инициатива «Наша новая школа» утвержден Приказом Президента РФ от 04.02.2010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Концепция общенациональной системы выявления и развития молодых талантов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Поручение Президента Российской Федерации Пр2821, п.1,21) о грантах для одаренных детей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  Постановление Правительства РФ от 17 ноября 2015 г. № 1239 «Об утверждении Правил выявления детей, проявивших выдающиеся способности, сопровождения и мониторинга их дальнейшего развития»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b="1"/>
              <a:t>Школьное образование сегодня - решающий фактор индивидуального успеха и развития страны в дальнейшем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ТРЕБОВАНИЯ К СОВРЕМЕННОЙ ШКОЛЕ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«... У выпускника современной школы должны быть сформулированы готовность и способность творчески мыслить, находить нестандартные решения, проявлять инициативу, т.е. выпускник должен быть конкурентоспособным. Эти личностные качества определяют инвестиционную привлекательность образования»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228600"/>
            <a:ext cx="8610120" cy="6629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Цель педсовета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Цель педсовета: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457200" y="1219320"/>
            <a:ext cx="7619760" cy="297144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 algn="ctr">
              <a:spcBef>
                <a:spcPts val="638"/>
              </a:spcBef>
              <a:buNone/>
            </a:pPr>
            <a:r>
              <a:rPr lang="ru-RU" sz="5400" b="1">
                <a:latin typeface="Calibri" pitchFamily="18"/>
              </a:rPr>
              <a:t>совершенствование</a:t>
            </a:r>
          </a:p>
          <a:p>
            <a:pPr marL="0" lvl="0" indent="0" algn="ctr">
              <a:spcBef>
                <a:spcPts val="638"/>
              </a:spcBef>
              <a:buNone/>
            </a:pPr>
            <a:r>
              <a:rPr lang="ru-RU" sz="5400" b="1">
                <a:latin typeface="Calibri" pitchFamily="18"/>
              </a:rPr>
              <a:t>работы педагогов с одаренными детьми.</a:t>
            </a:r>
          </a:p>
          <a:p>
            <a:pPr marL="0" lvl="0" indent="0">
              <a:spcBef>
                <a:spcPts val="638"/>
              </a:spcBef>
              <a:buNone/>
            </a:pPr>
            <a:r>
              <a:rPr lang="ru-RU">
                <a:latin typeface="Calibri" pitchFamily="18"/>
              </a:rPr>
              <a:t/>
            </a:r>
            <a:br>
              <a:rPr lang="ru-RU">
                <a:latin typeface="Calibri" pitchFamily="18"/>
              </a:rPr>
            </a:br>
            <a:endParaRPr lang="ru-RU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Задачи педсовета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Задачи педсовета: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обсудить теоретические проблемы одаренности;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проанализировать  сложившийся опыт работы педколлектива с одаренными обучающимися;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акцентировать внимание педколлектива на необходимость  отбора содержания, форм, методов обучения и воспитания с учетом индивидуальных особенностей, интересов и потребностей личности;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привлечь внимание коллектива к современным технологиям, способствующим развитию детской одарённости;</a:t>
            </a:r>
          </a:p>
          <a:p>
            <a:pPr marL="0" lvl="0" indent="0">
              <a:spcBef>
                <a:spcPts val="638"/>
              </a:spcBef>
              <a:buNone/>
            </a:pPr>
            <a:endParaRPr lang="ru-RU" b="1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Актуальность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Актуальность темы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457200" y="1143000"/>
            <a:ext cx="8229240" cy="49827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Выявление одарённых детей, организация системной работы – одна из главных задач современной школы. С сентября  2011 года во всех образовательных учреждениях страны введен  ФГОС. В основе ФГОС лежит системно - деятельностный подход, который, среди множества планируемых  результатов, предполагает: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воспитание и развитие  качеств личности, отвечающих требованиям современного общества;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учёт индивидуальных особенностей учащихся;</a:t>
            </a:r>
          </a:p>
          <a:p>
            <a:pPr marL="0" lvl="0" indent="0">
              <a:spcBef>
                <a:spcPts val="638"/>
              </a:spcBef>
              <a:buFont typeface="Arial" pitchFamily="32"/>
              <a:buChar char="•"/>
            </a:pPr>
            <a:r>
              <a:rPr lang="ru-RU" b="1">
                <a:latin typeface="Calibri" pitchFamily="18"/>
              </a:rPr>
              <a:t>разнообразие их развития, обеспечение роста творческого потенциала и познавательных мотивов.</a:t>
            </a:r>
          </a:p>
          <a:p>
            <a:pPr marL="0" lvl="0" indent="0">
              <a:spcBef>
                <a:spcPts val="638"/>
              </a:spcBef>
              <a:buNone/>
            </a:pPr>
            <a:endParaRPr lang="ru-RU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endParaRPr lang="en-US" sz="1800"/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None/>
            </a:pPr>
            <a:r>
              <a:rPr lang="ru-RU">
                <a:latin typeface="Calibri" pitchFamily="18"/>
              </a:rPr>
              <a:t>  </a:t>
            </a:r>
            <a:r>
              <a:rPr lang="ru-RU" b="1">
                <a:latin typeface="Calibri" pitchFamily="18"/>
              </a:rPr>
              <a:t>Что такое детская одаренность и какого ребенка можно считать одаренным?</a:t>
            </a:r>
          </a:p>
          <a:p>
            <a:pPr marL="0" lvl="0" indent="0">
              <a:spcBef>
                <a:spcPts val="638"/>
              </a:spcBef>
              <a:buNone/>
            </a:pPr>
            <a:r>
              <a:rPr lang="ru-RU" b="1">
                <a:latin typeface="Calibri" pitchFamily="18"/>
              </a:rPr>
              <a:t> В чем разница между способностями, одаренностью, талантом и гениальностью?</a:t>
            </a:r>
          </a:p>
          <a:p>
            <a:pPr marL="0" lvl="0" indent="0">
              <a:spcBef>
                <a:spcPts val="638"/>
              </a:spcBef>
              <a:buNone/>
            </a:pPr>
            <a:r>
              <a:rPr lang="ru-RU" b="1">
                <a:latin typeface="Calibri" pitchFamily="18"/>
              </a:rPr>
              <a:t> Все ли дети рождаются одаренными или одаренность - это редкое явление?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ый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Office PowerPoint</Application>
  <PresentationFormat>Экран (4:3)</PresentationFormat>
  <Paragraphs>108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Обычный</vt:lpstr>
      <vt:lpstr>Обычный 1</vt:lpstr>
      <vt:lpstr>Обычный 2</vt:lpstr>
      <vt:lpstr> Работа с одаренными детьми в условиях ФГОС</vt:lpstr>
      <vt:lpstr>Презентация PowerPoint</vt:lpstr>
      <vt:lpstr>Нормативно – правовая база организации работы с одаренными детьми в условиях реализации ФГОС</vt:lpstr>
      <vt:lpstr>Школьное образование сегодня - решающий фактор индивидуального успеха и развития страны в дальнейшем</vt:lpstr>
      <vt:lpstr>Презентация PowerPoint</vt:lpstr>
      <vt:lpstr>Цель педсовета:</vt:lpstr>
      <vt:lpstr>Задачи педсовета:</vt:lpstr>
      <vt:lpstr>Актуальность темы</vt:lpstr>
      <vt:lpstr>Презентация PowerPoint</vt:lpstr>
      <vt:lpstr>Презентация PowerPoint</vt:lpstr>
      <vt:lpstr>Презентация PowerPoint</vt:lpstr>
      <vt:lpstr>Проблемы обучения одаренных детей</vt:lpstr>
      <vt:lpstr>Принципы обучения одаренных детей</vt:lpstr>
      <vt:lpstr>Презентация PowerPoint</vt:lpstr>
      <vt:lpstr>Современные педагогические технологии в работе с одаренными детьми</vt:lpstr>
      <vt:lpstr>Требования к личности учителя, работающего с одаренными детьми</vt:lpstr>
      <vt:lpstr>Презентация PowerPoint</vt:lpstr>
      <vt:lpstr>Ресурсы работы с одаренными детьми</vt:lpstr>
      <vt:lpstr>Степень участия в школьном этапе ВсОШ </vt:lpstr>
      <vt:lpstr>Муниципальный этап ВсоШ (победители и призеры)</vt:lpstr>
      <vt:lpstr>Научно-исследовательская деятельность 16 Региональные Менделеевские чтения -  Орлов Андрей – 1 место (учителя – Немченко Н.А., Савелова Н.Г.)</vt:lpstr>
      <vt:lpstr>Научно-исследовательская деятельность: НПК «Пытливые умы» Пахомов Георгий 5 «а» – участник (Калита Ю.В.) Сидорова Полина 10-  «б»  ( Лебезова Е.П.) –специальная грамота «За пропаганду творчества писателя-земляка А.Дементьева»</vt:lpstr>
      <vt:lpstr>Городской конкурс чтецов «Была война…» Жарков Ян – 10 «б» - Лауреат второй степени (Лебезова Е.П.)</vt:lpstr>
      <vt:lpstr>Предметные недели – одна из форм организации внеклассной работы, направленной на раскрытие творческого потенциала учащихся</vt:lpstr>
      <vt:lpstr>Онлайн-конкурсы и олимпиады</vt:lpstr>
      <vt:lpstr>Отряд Юнармии</vt:lpstr>
      <vt:lpstr>Презентация PowerPoint</vt:lpstr>
      <vt:lpstr>Заключение</vt:lpstr>
      <vt:lpstr>Проект решения педсовета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Работа с одаренными детьми в условиях ФГОС</dc:title>
  <dc:creator>Пользователь</dc:creator>
  <cp:lastModifiedBy>Пользователь</cp:lastModifiedBy>
  <cp:revision>1</cp:revision>
  <dcterms:modified xsi:type="dcterms:W3CDTF">2024-08-29T04:32:58Z</dcterms:modified>
</cp:coreProperties>
</file>